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19"/>
  </p:notesMasterIdLst>
  <p:handoutMasterIdLst>
    <p:handoutMasterId r:id="rId20"/>
  </p:handoutMasterIdLst>
  <p:sldIdLst>
    <p:sldId id="293" r:id="rId5"/>
    <p:sldId id="271" r:id="rId6"/>
    <p:sldId id="285" r:id="rId7"/>
    <p:sldId id="278" r:id="rId8"/>
    <p:sldId id="286" r:id="rId9"/>
    <p:sldId id="294" r:id="rId10"/>
    <p:sldId id="295" r:id="rId11"/>
    <p:sldId id="296" r:id="rId12"/>
    <p:sldId id="297" r:id="rId13"/>
    <p:sldId id="298" r:id="rId14"/>
    <p:sldId id="299" r:id="rId15"/>
    <p:sldId id="300" r:id="rId16"/>
    <p:sldId id="301" r:id="rId17"/>
    <p:sldId id="30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2833802-FEF1-4C79-8D5D-14CF1EAF98D9}">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88" autoAdjust="0"/>
  </p:normalViewPr>
  <p:slideViewPr>
    <p:cSldViewPr snapToGrid="0">
      <p:cViewPr varScale="1">
        <p:scale>
          <a:sx n="107" d="100"/>
          <a:sy n="107" d="100"/>
        </p:scale>
        <p:origin x="192" y="126"/>
      </p:cViewPr>
      <p:guideLst>
        <p:guide pos="3840"/>
        <p:guide orient="horz" pos="2160"/>
      </p:guideLst>
    </p:cSldViewPr>
  </p:slideViewPr>
  <p:outlineViewPr>
    <p:cViewPr>
      <p:scale>
        <a:sx n="33" d="100"/>
        <a:sy n="33" d="100"/>
      </p:scale>
      <p:origin x="0" y="-4320"/>
    </p:cViewPr>
  </p:outlineViewPr>
  <p:notesTextViewPr>
    <p:cViewPr>
      <p:scale>
        <a:sx n="1" d="1"/>
        <a:sy n="1" d="1"/>
      </p:scale>
      <p:origin x="0" y="0"/>
    </p:cViewPr>
  </p:notesTextViewPr>
  <p:sorterViewPr>
    <p:cViewPr>
      <p:scale>
        <a:sx n="100" d="100"/>
        <a:sy n="100" d="100"/>
      </p:scale>
      <p:origin x="0" y="-1757"/>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F4DCF1-ECAF-F7A7-2FE7-5E8E893BC4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C1330B0-5BAC-7408-8C3C-78D8336840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BC71B-6527-4638-937B-C93EB849CB02}" type="datetimeFigureOut">
              <a:rPr lang="en-US" smtClean="0"/>
              <a:t>9/6/2024</a:t>
            </a:fld>
            <a:endParaRPr lang="en-US" dirty="0"/>
          </a:p>
        </p:txBody>
      </p:sp>
      <p:sp>
        <p:nvSpPr>
          <p:cNvPr id="4" name="Footer Placeholder 3">
            <a:extLst>
              <a:ext uri="{FF2B5EF4-FFF2-40B4-BE49-F238E27FC236}">
                <a16:creationId xmlns:a16="http://schemas.microsoft.com/office/drawing/2014/main" id="{F0D7EEB3-E0A5-7440-F7ED-F59975ED1E8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F548D11-7466-6432-3BF5-64A1A1FA59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A70580-B89C-4157-871D-6B9318EE5F58}" type="slidenum">
              <a:rPr lang="en-US" smtClean="0"/>
              <a:t>‹#›</a:t>
            </a:fld>
            <a:endParaRPr lang="en-US" dirty="0"/>
          </a:p>
        </p:txBody>
      </p:sp>
    </p:spTree>
    <p:extLst>
      <p:ext uri="{BB962C8B-B14F-4D97-AF65-F5344CB8AC3E}">
        <p14:creationId xmlns:p14="http://schemas.microsoft.com/office/powerpoint/2010/main" val="294315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5465A2-8C9C-419F-9FD8-234480873777}" type="datetimeFigureOut">
              <a:rPr lang="en-US" smtClean="0"/>
              <a:t>9/6/2024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F00E9-A49D-4007-B3B9-A3783809E505}" type="slidenum">
              <a:rPr lang="en-US" smtClean="0"/>
              <a:t>‹#›</a:t>
            </a:fld>
            <a:endParaRPr lang="en-US" dirty="0"/>
          </a:p>
        </p:txBody>
      </p:sp>
    </p:spTree>
    <p:extLst>
      <p:ext uri="{BB962C8B-B14F-4D97-AF65-F5344CB8AC3E}">
        <p14:creationId xmlns:p14="http://schemas.microsoft.com/office/powerpoint/2010/main" val="220969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2</a:t>
            </a:fld>
            <a:endParaRPr lang="en-US" dirty="0"/>
          </a:p>
        </p:txBody>
      </p:sp>
    </p:spTree>
    <p:extLst>
      <p:ext uri="{BB962C8B-B14F-4D97-AF65-F5344CB8AC3E}">
        <p14:creationId xmlns:p14="http://schemas.microsoft.com/office/powerpoint/2010/main" val="603191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3</a:t>
            </a:fld>
            <a:endParaRPr lang="en-US" dirty="0"/>
          </a:p>
        </p:txBody>
      </p:sp>
    </p:spTree>
    <p:extLst>
      <p:ext uri="{BB962C8B-B14F-4D97-AF65-F5344CB8AC3E}">
        <p14:creationId xmlns:p14="http://schemas.microsoft.com/office/powerpoint/2010/main" val="433056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4</a:t>
            </a:fld>
            <a:endParaRPr lang="en-US" dirty="0"/>
          </a:p>
        </p:txBody>
      </p:sp>
    </p:spTree>
    <p:extLst>
      <p:ext uri="{BB962C8B-B14F-4D97-AF65-F5344CB8AC3E}">
        <p14:creationId xmlns:p14="http://schemas.microsoft.com/office/powerpoint/2010/main" val="2189223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5</a:t>
            </a:fld>
            <a:endParaRPr lang="en-US" dirty="0"/>
          </a:p>
        </p:txBody>
      </p:sp>
    </p:spTree>
    <p:extLst>
      <p:ext uri="{BB962C8B-B14F-4D97-AF65-F5344CB8AC3E}">
        <p14:creationId xmlns:p14="http://schemas.microsoft.com/office/powerpoint/2010/main" val="307048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6</a:t>
            </a:fld>
            <a:endParaRPr lang="en-US" dirty="0"/>
          </a:p>
        </p:txBody>
      </p:sp>
    </p:spTree>
    <p:extLst>
      <p:ext uri="{BB962C8B-B14F-4D97-AF65-F5344CB8AC3E}">
        <p14:creationId xmlns:p14="http://schemas.microsoft.com/office/powerpoint/2010/main" val="310810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7</a:t>
            </a:fld>
            <a:endParaRPr lang="en-US" dirty="0"/>
          </a:p>
        </p:txBody>
      </p:sp>
    </p:spTree>
    <p:extLst>
      <p:ext uri="{BB962C8B-B14F-4D97-AF65-F5344CB8AC3E}">
        <p14:creationId xmlns:p14="http://schemas.microsoft.com/office/powerpoint/2010/main" val="582559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8</a:t>
            </a:fld>
            <a:endParaRPr lang="en-US" dirty="0"/>
          </a:p>
        </p:txBody>
      </p:sp>
    </p:spTree>
    <p:extLst>
      <p:ext uri="{BB962C8B-B14F-4D97-AF65-F5344CB8AC3E}">
        <p14:creationId xmlns:p14="http://schemas.microsoft.com/office/powerpoint/2010/main" val="3399376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9</a:t>
            </a:fld>
            <a:endParaRPr lang="en-US" dirty="0"/>
          </a:p>
        </p:txBody>
      </p:sp>
    </p:spTree>
    <p:extLst>
      <p:ext uri="{BB962C8B-B14F-4D97-AF65-F5344CB8AC3E}">
        <p14:creationId xmlns:p14="http://schemas.microsoft.com/office/powerpoint/2010/main" val="3771025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10</a:t>
            </a:fld>
            <a:endParaRPr lang="en-US" dirty="0"/>
          </a:p>
        </p:txBody>
      </p:sp>
    </p:spTree>
    <p:extLst>
      <p:ext uri="{BB962C8B-B14F-4D97-AF65-F5344CB8AC3E}">
        <p14:creationId xmlns:p14="http://schemas.microsoft.com/office/powerpoint/2010/main" val="599463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11</a:t>
            </a:fld>
            <a:endParaRPr lang="en-US" dirty="0"/>
          </a:p>
        </p:txBody>
      </p:sp>
    </p:spTree>
    <p:extLst>
      <p:ext uri="{BB962C8B-B14F-4D97-AF65-F5344CB8AC3E}">
        <p14:creationId xmlns:p14="http://schemas.microsoft.com/office/powerpoint/2010/main" val="1486687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12</a:t>
            </a:fld>
            <a:endParaRPr lang="en-US" dirty="0"/>
          </a:p>
        </p:txBody>
      </p:sp>
    </p:spTree>
    <p:extLst>
      <p:ext uri="{BB962C8B-B14F-4D97-AF65-F5344CB8AC3E}">
        <p14:creationId xmlns:p14="http://schemas.microsoft.com/office/powerpoint/2010/main" val="4271519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13</a:t>
            </a:fld>
            <a:endParaRPr lang="en-US" dirty="0"/>
          </a:p>
        </p:txBody>
      </p:sp>
    </p:spTree>
    <p:extLst>
      <p:ext uri="{BB962C8B-B14F-4D97-AF65-F5344CB8AC3E}">
        <p14:creationId xmlns:p14="http://schemas.microsoft.com/office/powerpoint/2010/main" val="3691068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14</a:t>
            </a:fld>
            <a:endParaRPr lang="en-US" dirty="0"/>
          </a:p>
        </p:txBody>
      </p:sp>
    </p:spTree>
    <p:extLst>
      <p:ext uri="{BB962C8B-B14F-4D97-AF65-F5344CB8AC3E}">
        <p14:creationId xmlns:p14="http://schemas.microsoft.com/office/powerpoint/2010/main" val="1395380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dirty="0"/>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93626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263223463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pPr/>
              <a:t>‹#›</a:t>
            </a:fld>
            <a:endParaRPr lang="en-US" dirty="0"/>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4736565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415189351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347285868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pPr/>
              <a:t>‹#›</a:t>
            </a:fld>
            <a:endParaRPr lang="en-US" dirty="0"/>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45413379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13116743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84548230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31766735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30773056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7489306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hasCustomPrompt="1"/>
          </p:nvPr>
        </p:nvSpPr>
        <p:spPr>
          <a:xfrm>
            <a:off x="7018020" y="662937"/>
            <a:ext cx="4624442" cy="5542025"/>
          </a:xfrm>
        </p:spPr>
        <p:txBody>
          <a:bodyPr vert="horz" wrap="square" lIns="0" tIns="0" rIns="0" bIns="0" rtlCol="0" anchor="ctr" anchorCtr="0">
            <a:normAutofit/>
          </a:bodyPr>
          <a:lstStyle>
            <a:lvl1pPr>
              <a:defRPr lang="en-US" dirty="0"/>
            </a:lvl1pPr>
          </a:lstStyle>
          <a:p>
            <a:pPr lvl="0">
              <a:lnSpc>
                <a:spcPct val="100000"/>
              </a:lnSpc>
            </a:pPr>
            <a:r>
              <a:rPr lang="en-US" dirty="0"/>
              <a:t>Click to add title</a:t>
            </a:r>
          </a:p>
        </p:txBody>
      </p:sp>
      <p:sp>
        <p:nvSpPr>
          <p:cNvPr id="9" name="Picture Placeholder 8">
            <a:extLst>
              <a:ext uri="{FF2B5EF4-FFF2-40B4-BE49-F238E27FC236}">
                <a16:creationId xmlns:a16="http://schemas.microsoft.com/office/drawing/2014/main" id="{988CE9D0-E6DB-A38D-ED84-A53D0493E6D0}"/>
              </a:ext>
            </a:extLst>
          </p:cNvPr>
          <p:cNvSpPr>
            <a:spLocks noGrp="1"/>
          </p:cNvSpPr>
          <p:nvPr>
            <p:ph type="pic" sz="quarter" idx="13" hasCustomPrompt="1"/>
          </p:nvPr>
        </p:nvSpPr>
        <p:spPr>
          <a:xfrm>
            <a:off x="0" y="0"/>
            <a:ext cx="6267450" cy="6858000"/>
          </a:xfrm>
        </p:spPr>
        <p:txBody>
          <a:bodyPr>
            <a:normAutofit/>
          </a:bodyPr>
          <a:lstStyle>
            <a:lvl1pPr marL="0" indent="0" algn="ctr">
              <a:buNone/>
              <a:defRPr sz="2000"/>
            </a:lvl1pPr>
          </a:lstStyle>
          <a:p>
            <a:r>
              <a:rPr lang="en-US" dirty="0"/>
              <a:t>Click icon to insert picture</a:t>
            </a:r>
          </a:p>
        </p:txBody>
      </p:sp>
    </p:spTree>
    <p:extLst>
      <p:ext uri="{BB962C8B-B14F-4D97-AF65-F5344CB8AC3E}">
        <p14:creationId xmlns:p14="http://schemas.microsoft.com/office/powerpoint/2010/main" val="411926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550863" y="4045464"/>
            <a:ext cx="11115355" cy="2286000"/>
          </a:xfrm>
        </p:spPr>
        <p:txBody>
          <a:bodyPr anchor="ctr">
            <a:noAutofit/>
          </a:bodyPr>
          <a:lstStyle>
            <a:lvl1pPr algn="l">
              <a:defRPr sz="5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hasCustomPrompt="1"/>
          </p:nvPr>
        </p:nvSpPr>
        <p:spPr>
          <a:xfrm>
            <a:off x="0" y="4594"/>
            <a:ext cx="12192000" cy="3771878"/>
          </a:xfrm>
        </p:spPr>
        <p:txBody>
          <a:bodyPr>
            <a:noAutofit/>
          </a:bodyPr>
          <a:lstStyle>
            <a:lvl1pPr marL="0" indent="0" algn="ctr">
              <a:buNone/>
              <a:defRPr sz="2000"/>
            </a:lvl1pPr>
          </a:lstStyle>
          <a:p>
            <a:r>
              <a:rPr lang="en-US" dirty="0"/>
              <a:t>Click icon to insert picture</a:t>
            </a:r>
          </a:p>
        </p:txBody>
      </p:sp>
      <p:sp>
        <p:nvSpPr>
          <p:cNvPr id="7" name="Oval 6">
            <a:extLst>
              <a:ext uri="{FF2B5EF4-FFF2-40B4-BE49-F238E27FC236}">
                <a16:creationId xmlns:a16="http://schemas.microsoft.com/office/drawing/2014/main" id="{57BF9F63-86BE-5515-AD3C-59481B3FF4B4}"/>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dirty="0"/>
          </a:p>
        </p:txBody>
      </p:sp>
    </p:spTree>
    <p:extLst>
      <p:ext uri="{BB962C8B-B14F-4D97-AF65-F5344CB8AC3E}">
        <p14:creationId xmlns:p14="http://schemas.microsoft.com/office/powerpoint/2010/main" val="167329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96D26C0-4AFC-33CC-99BE-317E9A844352}"/>
              </a:ext>
            </a:extLst>
          </p:cNvPr>
          <p:cNvSpPr>
            <a:spLocks noGrp="1"/>
          </p:cNvSpPr>
          <p:nvPr>
            <p:ph type="pic" sz="quarter" idx="13" hasCustomPrompt="1"/>
          </p:nvPr>
        </p:nvSpPr>
        <p:spPr>
          <a:xfrm>
            <a:off x="0" y="0"/>
            <a:ext cx="12192000" cy="6858000"/>
          </a:xfrm>
        </p:spPr>
        <p:txBody>
          <a:bodyPr/>
          <a:lstStyle>
            <a:lvl1pPr marL="0" indent="0" algn="ctr">
              <a:buNone/>
              <a:defRPr sz="2000"/>
            </a:lvl1pPr>
          </a:lstStyle>
          <a:p>
            <a:r>
              <a:rPr lang="en-US" dirty="0"/>
              <a:t>Click icon to insert picture</a:t>
            </a:r>
          </a:p>
        </p:txBody>
      </p:sp>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376680"/>
            <a:ext cx="9144000" cy="2286000"/>
          </a:xfrm>
        </p:spPr>
        <p:txBody>
          <a:bodyPr anchor="b">
            <a:noAutofit/>
          </a:bodyPr>
          <a:lstStyle>
            <a:lvl1pPr algn="ctr">
              <a:defRPr sz="54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799840"/>
            <a:ext cx="9144000" cy="2286000"/>
          </a:xfrm>
        </p:spPr>
        <p:txBody>
          <a:bodyPr>
            <a:no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Date Placeholder 3">
            <a:extLst>
              <a:ext uri="{FF2B5EF4-FFF2-40B4-BE49-F238E27FC236}">
                <a16:creationId xmlns:a16="http://schemas.microsoft.com/office/drawing/2014/main" id="{C0070940-5919-2C95-2278-32E50BF14D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1957D599-49CF-19FE-6D86-C5EDB765F4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931DF1-1C8D-86B9-BFDD-098FFC00FDC2}"/>
              </a:ext>
            </a:extLst>
          </p:cNvPr>
          <p:cNvSpPr>
            <a:spLocks noGrp="1"/>
          </p:cNvSpPr>
          <p:nvPr>
            <p:ph type="sldNum" sz="quarter" idx="12"/>
          </p:nvPr>
        </p:nvSpPr>
        <p:spPr/>
        <p:txBody>
          <a:bodyPr/>
          <a:lstStyle/>
          <a:p>
            <a:fld id="{CBD12358-51D2-46B3-9BDE-DF29528B9454}" type="slidenum">
              <a:rPr lang="en-US" smtClean="0"/>
              <a:t>‹#›</a:t>
            </a:fld>
            <a:endParaRPr lang="en-US" dirty="0"/>
          </a:p>
        </p:txBody>
      </p:sp>
    </p:spTree>
    <p:extLst>
      <p:ext uri="{BB962C8B-B14F-4D97-AF65-F5344CB8AC3E}">
        <p14:creationId xmlns:p14="http://schemas.microsoft.com/office/powerpoint/2010/main" val="360699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 uri="{C183D7F6-B498-43B3-948B-1728B52AA6E4}">
                <adec:decorative xmlns:adec="http://schemas.microsoft.com/office/drawing/2017/decorative" val="1"/>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3" name="Group 12">
            <a:extLst>
              <a:ext uri="{FF2B5EF4-FFF2-40B4-BE49-F238E27FC236}">
                <a16:creationId xmlns:a16="http://schemas.microsoft.com/office/drawing/2014/main" id="{168347B7-45FA-4A01-924D-DC385B720B3E}"/>
              </a:ext>
              <a:ext uri="{C183D7F6-B498-43B3-948B-1728B52AA6E4}">
                <adec:decorative xmlns:adec="http://schemas.microsoft.com/office/drawing/2017/decorative" val="1"/>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hasCustomPrompt="1"/>
          </p:nvPr>
        </p:nvSpPr>
        <p:spPr>
          <a:xfrm>
            <a:off x="550863" y="508635"/>
            <a:ext cx="11090274" cy="1332000"/>
          </a:xfrm>
        </p:spPr>
        <p:txBody>
          <a:bodyPr>
            <a:normAutofit/>
          </a:bodyPr>
          <a:lstStyle>
            <a:lvl1pPr>
              <a:lnSpc>
                <a:spcPct val="100000"/>
              </a:lnSpc>
              <a:defRPr sz="4000"/>
            </a:lvl1pPr>
          </a:lstStyle>
          <a:p>
            <a:r>
              <a:rPr lang="en-US" dirty="0"/>
              <a:t>Click to add title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hasCustomPrompt="1"/>
          </p:nvPr>
        </p:nvSpPr>
        <p:spPr>
          <a:xfrm>
            <a:off x="550862" y="2097175"/>
            <a:ext cx="5435600" cy="3995650"/>
          </a:xfrm>
        </p:spPr>
        <p:txBody>
          <a:bodyPr>
            <a:normAutofit/>
          </a:bodyPr>
          <a:lstStyle>
            <a:lvl1pPr marL="0" indent="0">
              <a:spcBef>
                <a:spcPts val="1000"/>
              </a:spcBef>
              <a:buNone/>
              <a:defRPr sz="1800">
                <a:solidFill>
                  <a:schemeClr val="tx1"/>
                </a:solidFill>
              </a:defRPr>
            </a:lvl1pPr>
            <a:lvl2pPr marL="228600">
              <a:spcBef>
                <a:spcPts val="1000"/>
              </a:spcBef>
              <a:defRPr sz="1800">
                <a:solidFill>
                  <a:schemeClr val="tx1"/>
                </a:solidFill>
              </a:defRPr>
            </a:lvl2pPr>
            <a:lvl3pPr marL="411480" indent="-228600">
              <a:spcBef>
                <a:spcPts val="1000"/>
              </a:spcBef>
              <a:defRPr sz="1800">
                <a:solidFill>
                  <a:schemeClr val="tx1"/>
                </a:solidFill>
              </a:defRPr>
            </a:lvl3pPr>
            <a:lvl4pPr marL="594360">
              <a:spcBef>
                <a:spcPts val="1000"/>
              </a:spcBef>
              <a:defRPr sz="1800">
                <a:solidFill>
                  <a:schemeClr val="tx1"/>
                </a:solidFill>
              </a:defRPr>
            </a:lvl4pPr>
            <a:lvl5pPr marL="777240">
              <a:spcBef>
                <a:spcPts val="1000"/>
              </a:spcBef>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6B65629D-0977-C0EA-5E0B-C4822F43DAEE}"/>
              </a:ext>
            </a:extLst>
          </p:cNvPr>
          <p:cNvSpPr>
            <a:spLocks noGrp="1"/>
          </p:cNvSpPr>
          <p:nvPr>
            <p:ph sz="half" idx="13" hasCustomPrompt="1"/>
          </p:nvPr>
        </p:nvSpPr>
        <p:spPr>
          <a:xfrm>
            <a:off x="6205540" y="2097175"/>
            <a:ext cx="5435600" cy="3995650"/>
          </a:xfrm>
        </p:spPr>
        <p:txBody>
          <a:bodyPr>
            <a:normAutofit/>
          </a:bodyPr>
          <a:lstStyle>
            <a:lvl1pPr marL="0" indent="0">
              <a:spcBef>
                <a:spcPts val="1000"/>
              </a:spcBef>
              <a:buNone/>
              <a:defRPr sz="1800">
                <a:solidFill>
                  <a:schemeClr val="tx1"/>
                </a:solidFill>
              </a:defRPr>
            </a:lvl1pPr>
            <a:lvl2pPr marL="228600">
              <a:spcBef>
                <a:spcPts val="1000"/>
              </a:spcBef>
              <a:defRPr sz="1800">
                <a:solidFill>
                  <a:schemeClr val="tx1"/>
                </a:solidFill>
              </a:defRPr>
            </a:lvl2pPr>
            <a:lvl3pPr marL="411480" indent="-228600">
              <a:spcBef>
                <a:spcPts val="1000"/>
              </a:spcBef>
              <a:defRPr sz="1800">
                <a:solidFill>
                  <a:schemeClr val="tx1"/>
                </a:solidFill>
              </a:defRPr>
            </a:lvl3pPr>
            <a:lvl4pPr marL="594360">
              <a:spcBef>
                <a:spcPts val="1000"/>
              </a:spcBef>
              <a:defRPr sz="1800">
                <a:solidFill>
                  <a:schemeClr val="tx1"/>
                </a:solidFill>
              </a:defRPr>
            </a:lvl4pPr>
            <a:lvl5pPr marL="777240">
              <a:spcBef>
                <a:spcPts val="1000"/>
              </a:spcBef>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1929982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4222058729"/>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9" r:id="rId13"/>
    <p:sldLayoutId id="2147483722" r:id="rId14"/>
    <p:sldLayoutId id="2147483723" r:id="rId15"/>
  </p:sldLayoutIdLst>
  <p:hf sldNum="0" hdr="0" ft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noFill/>
        </p:spPr>
        <p:txBody>
          <a:bodyPr anchor="ctr"/>
          <a:lstStyle/>
          <a:p>
            <a:pPr algn="ctr"/>
            <a:r>
              <a:rPr lang="en-US" sz="8800" dirty="0"/>
              <a:t>Matthew 5:1-12</a:t>
            </a:r>
          </a:p>
        </p:txBody>
      </p:sp>
      <p:pic>
        <p:nvPicPr>
          <p:cNvPr id="6" name="Picture Placeholder 5" descr="An open book with blue sky and clouds&#10;&#10;Description automatically generated">
            <a:extLst>
              <a:ext uri="{FF2B5EF4-FFF2-40B4-BE49-F238E27FC236}">
                <a16:creationId xmlns:a16="http://schemas.microsoft.com/office/drawing/2014/main" id="{46598E7B-71C0-2C2E-0969-339855B41E4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8208" b="28208"/>
          <a:stretch>
            <a:fillRect/>
          </a:stretch>
        </p:blipFill>
        <p:spPr/>
      </p:pic>
    </p:spTree>
    <p:extLst>
      <p:ext uri="{BB962C8B-B14F-4D97-AF65-F5344CB8AC3E}">
        <p14:creationId xmlns:p14="http://schemas.microsoft.com/office/powerpoint/2010/main" val="18397480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descr="Data Points Digital background">
            <a:extLst>
              <a:ext uri="{FF2B5EF4-FFF2-40B4-BE49-F238E27FC236}">
                <a16:creationId xmlns:a16="http://schemas.microsoft.com/office/drawing/2014/main" id="{1358CD3B-43A8-5BF7-2E60-B0563F068D11}"/>
              </a:ext>
            </a:extLst>
          </p:cNvPr>
          <p:cNvPicPr>
            <a:picLocks noGrp="1" noChangeAspect="1"/>
          </p:cNvPicPr>
          <p:nvPr>
            <p:ph type="pic" sz="quarter" idx="13"/>
          </p:nvPr>
        </p:nvPicPr>
        <p:blipFill>
          <a:blip r:embed="rId3">
            <a:alphaModFix amt="45000"/>
            <a:extLst>
              <a:ext uri="{28A0092B-C50C-407E-A947-70E740481C1C}">
                <a14:useLocalDpi xmlns:a14="http://schemas.microsoft.com/office/drawing/2010/main" val="0"/>
              </a:ext>
            </a:extLst>
          </a:blip>
          <a:srcRect/>
          <a:stretch/>
        </p:blipFill>
        <p:spPr>
          <a:xfrm>
            <a:off x="0" y="-25400"/>
            <a:ext cx="12192000" cy="6858000"/>
          </a:xfrm>
        </p:spPr>
      </p:pic>
      <p:sp>
        <p:nvSpPr>
          <p:cNvPr id="7" name="Title 6">
            <a:extLst>
              <a:ext uri="{FF2B5EF4-FFF2-40B4-BE49-F238E27FC236}">
                <a16:creationId xmlns:a16="http://schemas.microsoft.com/office/drawing/2014/main" id="{8A84D4AF-8D29-5A55-F3F8-1E928E3B08FF}"/>
              </a:ext>
            </a:extLst>
          </p:cNvPr>
          <p:cNvSpPr>
            <a:spLocks noGrp="1"/>
          </p:cNvSpPr>
          <p:nvPr>
            <p:ph type="ctrTitle"/>
          </p:nvPr>
        </p:nvSpPr>
        <p:spPr>
          <a:xfrm>
            <a:off x="1524000" y="1376679"/>
            <a:ext cx="9144000" cy="3130665"/>
          </a:xfrm>
        </p:spPr>
        <p:txBody>
          <a:bodyPr/>
          <a:lstStyle/>
          <a:p>
            <a:r>
              <a:rPr lang="en-US" sz="9600" dirty="0"/>
              <a:t>A Sermon Of Contrasts</a:t>
            </a:r>
          </a:p>
        </p:txBody>
      </p:sp>
    </p:spTree>
    <p:extLst>
      <p:ext uri="{BB962C8B-B14F-4D97-AF65-F5344CB8AC3E}">
        <p14:creationId xmlns:p14="http://schemas.microsoft.com/office/powerpoint/2010/main" val="28555141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5:27,28,31,32</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DOCTRINES</a:t>
            </a:r>
          </a:p>
        </p:txBody>
      </p:sp>
      <p:sp>
        <p:nvSpPr>
          <p:cNvPr id="9" name="TextBox 8">
            <a:extLst>
              <a:ext uri="{FF2B5EF4-FFF2-40B4-BE49-F238E27FC236}">
                <a16:creationId xmlns:a16="http://schemas.microsoft.com/office/drawing/2014/main" id="{738DD07E-7F6A-1E86-627A-8A8237A5D328}"/>
              </a:ext>
            </a:extLst>
          </p:cNvPr>
          <p:cNvSpPr txBox="1"/>
          <p:nvPr/>
        </p:nvSpPr>
        <p:spPr>
          <a:xfrm>
            <a:off x="6954982" y="1607189"/>
            <a:ext cx="4655127" cy="4524315"/>
          </a:xfrm>
          <a:prstGeom prst="rect">
            <a:avLst/>
          </a:prstGeom>
          <a:noFill/>
        </p:spPr>
        <p:txBody>
          <a:bodyPr wrap="square">
            <a:spAutoFit/>
          </a:bodyPr>
          <a:lstStyle/>
          <a:p>
            <a:r>
              <a:rPr lang="en-US" sz="3200" u="sng" dirty="0"/>
              <a:t>What Was SAID BEFORE</a:t>
            </a:r>
          </a:p>
          <a:p>
            <a:r>
              <a:rPr lang="en-US" sz="3200" dirty="0"/>
              <a:t>“you shall not commit adultery”</a:t>
            </a:r>
          </a:p>
          <a:p>
            <a:endParaRPr lang="en-US" sz="3200" dirty="0"/>
          </a:p>
          <a:p>
            <a:endParaRPr lang="en-US" sz="3200" dirty="0"/>
          </a:p>
          <a:p>
            <a:endParaRPr lang="en-US" sz="3200" dirty="0"/>
          </a:p>
          <a:p>
            <a:r>
              <a:rPr lang="en-US" sz="3200" dirty="0"/>
              <a:t>“‘Whoever divorces his wife, let him give her a certificate of divorce.’”</a:t>
            </a:r>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5016758"/>
          </a:xfrm>
          <a:prstGeom prst="rect">
            <a:avLst/>
          </a:prstGeom>
          <a:noFill/>
        </p:spPr>
        <p:txBody>
          <a:bodyPr wrap="square">
            <a:spAutoFit/>
          </a:bodyPr>
          <a:lstStyle/>
          <a:p>
            <a:r>
              <a:rPr lang="en-US" sz="3200" u="sng" dirty="0">
                <a:solidFill>
                  <a:schemeClr val="bg1"/>
                </a:solidFill>
              </a:rPr>
              <a:t>What HE SAID</a:t>
            </a:r>
          </a:p>
          <a:p>
            <a:r>
              <a:rPr lang="en-US" sz="3200" dirty="0">
                <a:solidFill>
                  <a:schemeClr val="bg1"/>
                </a:solidFill>
              </a:rPr>
              <a:t>“whoever looks at a woman to lust for her has already committed adultery with her in his heart”</a:t>
            </a:r>
          </a:p>
          <a:p>
            <a:r>
              <a:rPr lang="en-US" sz="3200" dirty="0">
                <a:solidFill>
                  <a:schemeClr val="bg1"/>
                </a:solidFill>
              </a:rPr>
              <a:t>“whoever divorces his wife for any reason except sexual immorality causes her to commit adultery”</a:t>
            </a:r>
          </a:p>
        </p:txBody>
      </p:sp>
    </p:spTree>
    <p:extLst>
      <p:ext uri="{BB962C8B-B14F-4D97-AF65-F5344CB8AC3E}">
        <p14:creationId xmlns:p14="http://schemas.microsoft.com/office/powerpoint/2010/main" val="28030920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 calcmode="lin" valueType="num">
                                      <p:cBhvr>
                                        <p:cTn id="28"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9">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 calcmode="lin" valueType="num">
                                      <p:cBhvr>
                                        <p:cTn id="35"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1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xEl>
                                              <p:pRg st="1" end="1"/>
                                            </p:txEl>
                                          </p:spTgt>
                                        </p:tgtEl>
                                        <p:attrNameLst>
                                          <p:attrName>style.visibility</p:attrName>
                                        </p:attrNameLst>
                                      </p:cBhvr>
                                      <p:to>
                                        <p:strVal val="visible"/>
                                      </p:to>
                                    </p:set>
                                    <p:anim calcmode="lin" valueType="num">
                                      <p:cBhvr>
                                        <p:cTn id="42"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1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xEl>
                                              <p:pRg st="5" end="5"/>
                                            </p:txEl>
                                          </p:spTgt>
                                        </p:tgtEl>
                                        <p:attrNameLst>
                                          <p:attrName>style.visibility</p:attrName>
                                        </p:attrNameLst>
                                      </p:cBhvr>
                                      <p:to>
                                        <p:strVal val="visible"/>
                                      </p:to>
                                    </p:set>
                                    <p:anim calcmode="lin" valueType="num">
                                      <p:cBhvr>
                                        <p:cTn id="49" dur="500" fill="hold"/>
                                        <p:tgtEl>
                                          <p:spTgt spid="9">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9">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0">
                                            <p:txEl>
                                              <p:pRg st="2" end="2"/>
                                            </p:txEl>
                                          </p:spTgt>
                                        </p:tgtEl>
                                        <p:attrNameLst>
                                          <p:attrName>style.visibility</p:attrName>
                                        </p:attrNameLst>
                                      </p:cBhvr>
                                      <p:to>
                                        <p:strVal val="visible"/>
                                      </p:to>
                                    </p:set>
                                    <p:anim calcmode="lin" valueType="num">
                                      <p:cBhvr>
                                        <p:cTn id="56"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57"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58"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6CC09F-7383-3A4C-555C-35DA0BB4B76E}"/>
              </a:ext>
            </a:extLst>
          </p:cNvPr>
          <p:cNvSpPr>
            <a:spLocks noGrp="1"/>
          </p:cNvSpPr>
          <p:nvPr>
            <p:ph type="title"/>
          </p:nvPr>
        </p:nvSpPr>
        <p:spPr>
          <a:xfrm>
            <a:off x="1165412" y="179294"/>
            <a:ext cx="9628094" cy="1661341"/>
          </a:xfrm>
        </p:spPr>
        <p:txBody>
          <a:bodyPr>
            <a:normAutofit/>
          </a:bodyPr>
          <a:lstStyle/>
          <a:p>
            <a:pPr algn="ctr"/>
            <a:r>
              <a:rPr lang="en-US" sz="4800" dirty="0"/>
              <a:t>He Was Doing Precisely What Moses SAID He Would Do!</a:t>
            </a:r>
          </a:p>
        </p:txBody>
      </p:sp>
      <p:sp>
        <p:nvSpPr>
          <p:cNvPr id="6" name="Content Placeholder 5">
            <a:extLst>
              <a:ext uri="{FF2B5EF4-FFF2-40B4-BE49-F238E27FC236}">
                <a16:creationId xmlns:a16="http://schemas.microsoft.com/office/drawing/2014/main" id="{9BE7E655-DBBE-1E38-D543-EB34028F2F2B}"/>
              </a:ext>
            </a:extLst>
          </p:cNvPr>
          <p:cNvSpPr>
            <a:spLocks noGrp="1"/>
          </p:cNvSpPr>
          <p:nvPr>
            <p:ph sz="half" idx="1"/>
          </p:nvPr>
        </p:nvSpPr>
        <p:spPr>
          <a:xfrm>
            <a:off x="1165412" y="2097175"/>
            <a:ext cx="9628094" cy="3995650"/>
          </a:xfrm>
        </p:spPr>
        <p:txBody>
          <a:bodyPr>
            <a:normAutofit/>
          </a:bodyPr>
          <a:lstStyle/>
          <a:p>
            <a:r>
              <a:rPr lang="en-US" sz="2800" dirty="0"/>
              <a:t>Acts 3:22,23 “For Moses truly said to the fathers, 'The LORD your God will raise up for you a Prophet like me from your brethren. Him you shall hear in all things, whatever He says to you. 23 'And it shall be that every soul who will not hear that Prophet shall be utterly destroyed from among the people.’”</a:t>
            </a:r>
          </a:p>
          <a:p>
            <a:pPr marL="0" lvl="1" indent="0">
              <a:buNone/>
            </a:pPr>
            <a:r>
              <a:rPr lang="en-US" sz="2800" dirty="0"/>
              <a:t>Deuteronomy 18:15 “The LORD your God will raise up for you a Prophet like me from your midst, from your brethren. Him you shall hear,”</a:t>
            </a:r>
          </a:p>
        </p:txBody>
      </p:sp>
    </p:spTree>
    <p:extLst>
      <p:ext uri="{BB962C8B-B14F-4D97-AF65-F5344CB8AC3E}">
        <p14:creationId xmlns:p14="http://schemas.microsoft.com/office/powerpoint/2010/main" val="23301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6:1-7</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MOTIVES</a:t>
            </a:r>
          </a:p>
        </p:txBody>
      </p:sp>
      <p:sp>
        <p:nvSpPr>
          <p:cNvPr id="9" name="TextBox 8">
            <a:extLst>
              <a:ext uri="{FF2B5EF4-FFF2-40B4-BE49-F238E27FC236}">
                <a16:creationId xmlns:a16="http://schemas.microsoft.com/office/drawing/2014/main" id="{738DD07E-7F6A-1E86-627A-8A8237A5D328}"/>
              </a:ext>
            </a:extLst>
          </p:cNvPr>
          <p:cNvSpPr txBox="1"/>
          <p:nvPr/>
        </p:nvSpPr>
        <p:spPr>
          <a:xfrm>
            <a:off x="6954982" y="1607189"/>
            <a:ext cx="4655127" cy="3539430"/>
          </a:xfrm>
          <a:prstGeom prst="rect">
            <a:avLst/>
          </a:prstGeom>
          <a:noFill/>
        </p:spPr>
        <p:txBody>
          <a:bodyPr wrap="square">
            <a:spAutoFit/>
          </a:bodyPr>
          <a:lstStyle/>
          <a:p>
            <a:r>
              <a:rPr lang="en-US" sz="3200" u="sng" dirty="0"/>
              <a:t>Praise of MEN</a:t>
            </a:r>
          </a:p>
          <a:p>
            <a:endParaRPr lang="en-US" sz="3200" dirty="0"/>
          </a:p>
          <a:p>
            <a:r>
              <a:rPr lang="en-US" sz="3200" dirty="0"/>
              <a:t>“do I now persuade men”</a:t>
            </a:r>
          </a:p>
          <a:p>
            <a:r>
              <a:rPr lang="en-US" sz="3200" dirty="0"/>
              <a:t>“Do I seek to please men?  For if I still pleased men, I would not be a bondservant of Christ.”</a:t>
            </a:r>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4370427"/>
          </a:xfrm>
          <a:prstGeom prst="rect">
            <a:avLst/>
          </a:prstGeom>
          <a:noFill/>
        </p:spPr>
        <p:txBody>
          <a:bodyPr wrap="square">
            <a:spAutoFit/>
          </a:bodyPr>
          <a:lstStyle/>
          <a:p>
            <a:r>
              <a:rPr lang="en-US" sz="3200" u="sng" dirty="0">
                <a:solidFill>
                  <a:schemeClr val="bg1"/>
                </a:solidFill>
              </a:rPr>
              <a:t>Approval of GOD</a:t>
            </a:r>
          </a:p>
          <a:p>
            <a:r>
              <a:rPr lang="en-US" sz="3200" dirty="0">
                <a:solidFill>
                  <a:schemeClr val="bg1"/>
                </a:solidFill>
              </a:rPr>
              <a:t>Galatians 1:10</a:t>
            </a:r>
          </a:p>
          <a:p>
            <a:r>
              <a:rPr lang="en-US" sz="3200" dirty="0">
                <a:solidFill>
                  <a:schemeClr val="bg1"/>
                </a:solidFill>
              </a:rPr>
              <a:t>“Or God”</a:t>
            </a:r>
          </a:p>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pPr algn="ctr"/>
            <a:r>
              <a:rPr lang="en-US" sz="5400" i="1" dirty="0">
                <a:solidFill>
                  <a:schemeClr val="bg1"/>
                </a:solidFill>
                <a:effectLst>
                  <a:outerShdw blurRad="38100" dist="38100" dir="2700000" algn="tl">
                    <a:srgbClr val="000000">
                      <a:alpha val="43137"/>
                    </a:srgbClr>
                  </a:outerShdw>
                </a:effectLst>
              </a:rPr>
              <a:t>Can’t Do BOTH!</a:t>
            </a:r>
          </a:p>
        </p:txBody>
      </p:sp>
    </p:spTree>
    <p:extLst>
      <p:ext uri="{BB962C8B-B14F-4D97-AF65-F5344CB8AC3E}">
        <p14:creationId xmlns:p14="http://schemas.microsoft.com/office/powerpoint/2010/main" val="13876335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 calcmode="lin" valueType="num">
                                      <p:cBhvr>
                                        <p:cTn id="35"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1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 calcmode="lin" valueType="num">
                                      <p:cBhvr>
                                        <p:cTn id="42"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43"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44" dur="500"/>
                                        <p:tgtEl>
                                          <p:spTgt spid="9">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anim calcmode="lin" valueType="num">
                                      <p:cBhvr>
                                        <p:cTn id="49"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10">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 calcmode="lin" valueType="num">
                                      <p:cBhvr>
                                        <p:cTn id="56"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9">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0">
                                            <p:txEl>
                                              <p:pRg st="7" end="7"/>
                                            </p:txEl>
                                          </p:spTgt>
                                        </p:tgtEl>
                                        <p:attrNameLst>
                                          <p:attrName>style.visibility</p:attrName>
                                        </p:attrNameLst>
                                      </p:cBhvr>
                                      <p:to>
                                        <p:strVal val="visible"/>
                                      </p:to>
                                    </p:set>
                                    <p:anim calcmode="lin" valueType="num">
                                      <p:cBhvr>
                                        <p:cTn id="63" dur="500" fill="hold"/>
                                        <p:tgtEl>
                                          <p:spTgt spid="10">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10">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6CC09F-7383-3A4C-555C-35DA0BB4B76E}"/>
              </a:ext>
            </a:extLst>
          </p:cNvPr>
          <p:cNvSpPr>
            <a:spLocks noGrp="1"/>
          </p:cNvSpPr>
          <p:nvPr>
            <p:ph type="title"/>
          </p:nvPr>
        </p:nvSpPr>
        <p:spPr>
          <a:xfrm>
            <a:off x="1165412" y="179294"/>
            <a:ext cx="9628094" cy="3179296"/>
          </a:xfrm>
        </p:spPr>
        <p:txBody>
          <a:bodyPr>
            <a:normAutofit/>
          </a:bodyPr>
          <a:lstStyle/>
          <a:p>
            <a:pPr algn="ctr"/>
            <a:r>
              <a:rPr lang="en-US" sz="6600" dirty="0"/>
              <a:t>Many Were More Concerned About MEN than GOD!</a:t>
            </a:r>
          </a:p>
        </p:txBody>
      </p:sp>
      <p:sp>
        <p:nvSpPr>
          <p:cNvPr id="6" name="Content Placeholder 5">
            <a:extLst>
              <a:ext uri="{FF2B5EF4-FFF2-40B4-BE49-F238E27FC236}">
                <a16:creationId xmlns:a16="http://schemas.microsoft.com/office/drawing/2014/main" id="{9BE7E655-DBBE-1E38-D543-EB34028F2F2B}"/>
              </a:ext>
            </a:extLst>
          </p:cNvPr>
          <p:cNvSpPr>
            <a:spLocks noGrp="1"/>
          </p:cNvSpPr>
          <p:nvPr>
            <p:ph sz="half" idx="1"/>
          </p:nvPr>
        </p:nvSpPr>
        <p:spPr>
          <a:xfrm>
            <a:off x="1165412" y="3164540"/>
            <a:ext cx="9628094" cy="3179296"/>
          </a:xfrm>
        </p:spPr>
        <p:txBody>
          <a:bodyPr>
            <a:normAutofit/>
          </a:bodyPr>
          <a:lstStyle/>
          <a:p>
            <a:r>
              <a:rPr lang="en-US" sz="3600" dirty="0"/>
              <a:t>John 12:42,43 “Nevertheless even among the rulers many believed in Him, but because of the Pharisees they did not confess Him, lest they should be put out of the synagogue; 43 for they loved the praise of men more than the praise of God.”</a:t>
            </a:r>
          </a:p>
        </p:txBody>
      </p:sp>
    </p:spTree>
    <p:extLst>
      <p:ext uri="{BB962C8B-B14F-4D97-AF65-F5344CB8AC3E}">
        <p14:creationId xmlns:p14="http://schemas.microsoft.com/office/powerpoint/2010/main" val="273574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6:16-18</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RIGHTEOUSNESSES</a:t>
            </a:r>
          </a:p>
        </p:txBody>
      </p:sp>
      <p:sp>
        <p:nvSpPr>
          <p:cNvPr id="9" name="TextBox 8">
            <a:extLst>
              <a:ext uri="{FF2B5EF4-FFF2-40B4-BE49-F238E27FC236}">
                <a16:creationId xmlns:a16="http://schemas.microsoft.com/office/drawing/2014/main" id="{738DD07E-7F6A-1E86-627A-8A8237A5D328}"/>
              </a:ext>
            </a:extLst>
          </p:cNvPr>
          <p:cNvSpPr txBox="1"/>
          <p:nvPr/>
        </p:nvSpPr>
        <p:spPr>
          <a:xfrm>
            <a:off x="6849342" y="1607189"/>
            <a:ext cx="5073718" cy="5176161"/>
          </a:xfrm>
          <a:prstGeom prst="rect">
            <a:avLst/>
          </a:prstGeom>
          <a:noFill/>
        </p:spPr>
        <p:txBody>
          <a:bodyPr wrap="square">
            <a:spAutoFit/>
          </a:bodyPr>
          <a:lstStyle/>
          <a:p>
            <a:pPr>
              <a:lnSpc>
                <a:spcPct val="150000"/>
              </a:lnSpc>
            </a:pPr>
            <a:r>
              <a:rPr lang="en-US" sz="3200" u="sng" dirty="0"/>
              <a:t>OUTWARD</a:t>
            </a:r>
          </a:p>
          <a:p>
            <a:pPr>
              <a:lnSpc>
                <a:spcPct val="150000"/>
              </a:lnSpc>
            </a:pPr>
            <a:r>
              <a:rPr lang="en-US" sz="3200" dirty="0"/>
              <a:t>Hypocrisy</a:t>
            </a:r>
          </a:p>
          <a:p>
            <a:pPr>
              <a:lnSpc>
                <a:spcPct val="150000"/>
              </a:lnSpc>
            </a:pPr>
            <a:r>
              <a:rPr lang="en-US" sz="3200" dirty="0"/>
              <a:t>Matthew 23:27,28 “scribes and Pharisees, hypocrites” “whitewashed tombs” “ full of hypocrisy and lawlessness.”</a:t>
            </a:r>
          </a:p>
          <a:p>
            <a:pPr>
              <a:lnSpc>
                <a:spcPct val="150000"/>
              </a:lnSpc>
            </a:pPr>
            <a:r>
              <a:rPr lang="en-US" sz="3200" dirty="0"/>
              <a:t>PRETENDERS! </a:t>
            </a:r>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5176161"/>
          </a:xfrm>
          <a:prstGeom prst="rect">
            <a:avLst/>
          </a:prstGeom>
          <a:noFill/>
        </p:spPr>
        <p:txBody>
          <a:bodyPr wrap="square">
            <a:spAutoFit/>
          </a:bodyPr>
          <a:lstStyle/>
          <a:p>
            <a:pPr>
              <a:lnSpc>
                <a:spcPct val="150000"/>
              </a:lnSpc>
            </a:pPr>
            <a:r>
              <a:rPr lang="en-US" sz="3200" u="sng" dirty="0">
                <a:solidFill>
                  <a:schemeClr val="bg1"/>
                </a:solidFill>
              </a:rPr>
              <a:t>INWARD</a:t>
            </a:r>
          </a:p>
          <a:p>
            <a:pPr>
              <a:lnSpc>
                <a:spcPct val="150000"/>
              </a:lnSpc>
            </a:pPr>
            <a:r>
              <a:rPr lang="en-US" sz="3200" dirty="0">
                <a:solidFill>
                  <a:schemeClr val="bg1"/>
                </a:solidFill>
              </a:rPr>
              <a:t>Sincerity</a:t>
            </a:r>
          </a:p>
          <a:p>
            <a:pPr>
              <a:lnSpc>
                <a:spcPct val="150000"/>
              </a:lnSpc>
            </a:pPr>
            <a:r>
              <a:rPr lang="en-US" sz="3200" dirty="0">
                <a:solidFill>
                  <a:schemeClr val="bg1"/>
                </a:solidFill>
              </a:rPr>
              <a:t>Matthew 22:37 “…'You shall love the LORD your God with all your heart, with all your soul, and with all your mind.’”</a:t>
            </a:r>
          </a:p>
        </p:txBody>
      </p:sp>
    </p:spTree>
    <p:extLst>
      <p:ext uri="{BB962C8B-B14F-4D97-AF65-F5344CB8AC3E}">
        <p14:creationId xmlns:p14="http://schemas.microsoft.com/office/powerpoint/2010/main" val="32120054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 calcmode="lin" valueType="num">
                                      <p:cBhvr>
                                        <p:cTn id="35"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9">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xEl>
                                              <p:pRg st="1" end="1"/>
                                            </p:txEl>
                                          </p:spTgt>
                                        </p:tgtEl>
                                        <p:attrNameLst>
                                          <p:attrName>style.visibility</p:attrName>
                                        </p:attrNameLst>
                                      </p:cBhvr>
                                      <p:to>
                                        <p:strVal val="visible"/>
                                      </p:to>
                                    </p:set>
                                    <p:anim calcmode="lin" valueType="num">
                                      <p:cBhvr>
                                        <p:cTn id="42"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1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anim calcmode="lin" valueType="num">
                                      <p:cBhvr>
                                        <p:cTn id="49"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10">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2" end="2"/>
                                            </p:txEl>
                                          </p:spTgt>
                                        </p:tgtEl>
                                        <p:attrNameLst>
                                          <p:attrName>style.visibility</p:attrName>
                                        </p:attrNameLst>
                                      </p:cBhvr>
                                      <p:to>
                                        <p:strVal val="visible"/>
                                      </p:to>
                                    </p:set>
                                    <p:anim calcmode="lin" valueType="num">
                                      <p:cBhvr>
                                        <p:cTn id="56"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8" dur="500"/>
                                        <p:tgtEl>
                                          <p:spTgt spid="9">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9">
                                            <p:txEl>
                                              <p:pRg st="3" end="3"/>
                                            </p:txEl>
                                          </p:spTgt>
                                        </p:tgtEl>
                                        <p:attrNameLst>
                                          <p:attrName>style.visibility</p:attrName>
                                        </p:attrNameLst>
                                      </p:cBhvr>
                                      <p:to>
                                        <p:strVal val="visible"/>
                                      </p:to>
                                    </p:set>
                                    <p:anim calcmode="lin" valueType="num">
                                      <p:cBhvr>
                                        <p:cTn id="63"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64"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65"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6:19-21</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TREASURES</a:t>
            </a:r>
          </a:p>
        </p:txBody>
      </p:sp>
      <p:sp>
        <p:nvSpPr>
          <p:cNvPr id="9" name="TextBox 8">
            <a:extLst>
              <a:ext uri="{FF2B5EF4-FFF2-40B4-BE49-F238E27FC236}">
                <a16:creationId xmlns:a16="http://schemas.microsoft.com/office/drawing/2014/main" id="{738DD07E-7F6A-1E86-627A-8A8237A5D328}"/>
              </a:ext>
            </a:extLst>
          </p:cNvPr>
          <p:cNvSpPr txBox="1"/>
          <p:nvPr/>
        </p:nvSpPr>
        <p:spPr>
          <a:xfrm>
            <a:off x="6849341" y="1607189"/>
            <a:ext cx="5073718" cy="5016758"/>
          </a:xfrm>
          <a:prstGeom prst="rect">
            <a:avLst/>
          </a:prstGeom>
          <a:noFill/>
        </p:spPr>
        <p:txBody>
          <a:bodyPr wrap="square">
            <a:spAutoFit/>
          </a:bodyPr>
          <a:lstStyle/>
          <a:p>
            <a:r>
              <a:rPr lang="en-US" sz="3200" u="sng" dirty="0"/>
              <a:t>EARTHLY or TEMPORAL</a:t>
            </a:r>
          </a:p>
          <a:p>
            <a:endParaRPr lang="en-US" sz="3200" dirty="0"/>
          </a:p>
          <a:p>
            <a:r>
              <a:rPr lang="en-US" sz="3200" dirty="0"/>
              <a:t>“not on things on the earth.”</a:t>
            </a:r>
          </a:p>
          <a:p>
            <a:r>
              <a:rPr lang="en-US" sz="3200" dirty="0"/>
              <a:t>1 John 2:15 “do not love the world or the things in the world…For all that is in the world—the lust of the flesh, the lust of the eyes, and the pride of life—is not of the Father but is of the world.”</a:t>
            </a:r>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3539430"/>
          </a:xfrm>
          <a:prstGeom prst="rect">
            <a:avLst/>
          </a:prstGeom>
          <a:noFill/>
        </p:spPr>
        <p:txBody>
          <a:bodyPr wrap="square">
            <a:spAutoFit/>
          </a:bodyPr>
          <a:lstStyle/>
          <a:p>
            <a:r>
              <a:rPr lang="en-US" sz="3200" u="sng" dirty="0">
                <a:solidFill>
                  <a:schemeClr val="bg1"/>
                </a:solidFill>
              </a:rPr>
              <a:t>HEAVENLY</a:t>
            </a:r>
          </a:p>
          <a:p>
            <a:r>
              <a:rPr lang="en-US" sz="3200" dirty="0">
                <a:solidFill>
                  <a:schemeClr val="bg1"/>
                </a:solidFill>
              </a:rPr>
              <a:t>Colossians 3:1,2</a:t>
            </a:r>
          </a:p>
          <a:p>
            <a:r>
              <a:rPr lang="en-US" sz="3200" dirty="0">
                <a:solidFill>
                  <a:schemeClr val="bg1"/>
                </a:solidFill>
              </a:rPr>
              <a:t>“seek those things which are above, where Christ is sitting at the right hand of God.  Set your mind on things above…” </a:t>
            </a:r>
          </a:p>
        </p:txBody>
      </p:sp>
    </p:spTree>
    <p:extLst>
      <p:ext uri="{BB962C8B-B14F-4D97-AF65-F5344CB8AC3E}">
        <p14:creationId xmlns:p14="http://schemas.microsoft.com/office/powerpoint/2010/main" val="26730867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 calcmode="lin" valueType="num">
                                      <p:cBhvr>
                                        <p:cTn id="35"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1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xEl>
                                              <p:pRg st="2" end="2"/>
                                            </p:txEl>
                                          </p:spTgt>
                                        </p:tgtEl>
                                        <p:attrNameLst>
                                          <p:attrName>style.visibility</p:attrName>
                                        </p:attrNameLst>
                                      </p:cBhvr>
                                      <p:to>
                                        <p:strVal val="visible"/>
                                      </p:to>
                                    </p:set>
                                    <p:anim calcmode="lin" valueType="num">
                                      <p:cBhvr>
                                        <p:cTn id="42"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43"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44" dur="500"/>
                                        <p:tgtEl>
                                          <p:spTgt spid="10">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 calcmode="lin" valueType="num">
                                      <p:cBhvr>
                                        <p:cTn id="4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9">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 calcmode="lin" valueType="num">
                                      <p:cBhvr>
                                        <p:cTn id="56"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6:25-34</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PHILOSOPHIES</a:t>
            </a:r>
          </a:p>
        </p:txBody>
      </p:sp>
      <p:sp>
        <p:nvSpPr>
          <p:cNvPr id="9" name="TextBox 8">
            <a:extLst>
              <a:ext uri="{FF2B5EF4-FFF2-40B4-BE49-F238E27FC236}">
                <a16:creationId xmlns:a16="http://schemas.microsoft.com/office/drawing/2014/main" id="{738DD07E-7F6A-1E86-627A-8A8237A5D328}"/>
              </a:ext>
            </a:extLst>
          </p:cNvPr>
          <p:cNvSpPr txBox="1"/>
          <p:nvPr/>
        </p:nvSpPr>
        <p:spPr>
          <a:xfrm>
            <a:off x="6849341" y="1607189"/>
            <a:ext cx="5073718" cy="5016758"/>
          </a:xfrm>
          <a:prstGeom prst="rect">
            <a:avLst/>
          </a:prstGeom>
          <a:noFill/>
        </p:spPr>
        <p:txBody>
          <a:bodyPr wrap="square">
            <a:spAutoFit/>
          </a:bodyPr>
          <a:lstStyle/>
          <a:p>
            <a:r>
              <a:rPr lang="en-US" sz="3200" u="sng" dirty="0"/>
              <a:t>FEAR AND ANXIETY</a:t>
            </a:r>
          </a:p>
          <a:p>
            <a:endParaRPr lang="en-US" sz="3200" dirty="0"/>
          </a:p>
          <a:p>
            <a:r>
              <a:rPr lang="en-US" sz="3200" dirty="0"/>
              <a:t>“not on things on the earth.”</a:t>
            </a:r>
          </a:p>
          <a:p>
            <a:r>
              <a:rPr lang="en-US" sz="3200" dirty="0"/>
              <a:t>1 John 2:15 “do not love the world or the things in the world…For all that is in the world—the lust of the flesh, the lust of the eyes, and the pride of life—is not of the Father but is of the world.”</a:t>
            </a:r>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3539430"/>
          </a:xfrm>
          <a:prstGeom prst="rect">
            <a:avLst/>
          </a:prstGeom>
          <a:noFill/>
        </p:spPr>
        <p:txBody>
          <a:bodyPr wrap="square">
            <a:spAutoFit/>
          </a:bodyPr>
          <a:lstStyle/>
          <a:p>
            <a:r>
              <a:rPr lang="en-US" sz="3200" u="sng" dirty="0">
                <a:solidFill>
                  <a:schemeClr val="bg1"/>
                </a:solidFill>
              </a:rPr>
              <a:t>TRUST IN GOD</a:t>
            </a:r>
          </a:p>
          <a:p>
            <a:r>
              <a:rPr lang="en-US" sz="3200" dirty="0">
                <a:solidFill>
                  <a:schemeClr val="bg1"/>
                </a:solidFill>
              </a:rPr>
              <a:t>Colossians 3:1,2</a:t>
            </a:r>
          </a:p>
          <a:p>
            <a:r>
              <a:rPr lang="en-US" sz="3200" dirty="0">
                <a:solidFill>
                  <a:schemeClr val="bg1"/>
                </a:solidFill>
              </a:rPr>
              <a:t>“seek those things which are above, where Christ is sitting at the right hand of God.  Set your mind on things above…” </a:t>
            </a:r>
          </a:p>
        </p:txBody>
      </p:sp>
    </p:spTree>
    <p:extLst>
      <p:ext uri="{BB962C8B-B14F-4D97-AF65-F5344CB8AC3E}">
        <p14:creationId xmlns:p14="http://schemas.microsoft.com/office/powerpoint/2010/main" val="16108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0">
                                            <p:txEl>
                                              <p:pRg st="1" end="1"/>
                                            </p:txEl>
                                          </p:spTgt>
                                        </p:tgtEl>
                                        <p:attrNameLst>
                                          <p:attrName>style.visibility</p:attrName>
                                        </p:attrNameLst>
                                      </p:cBhvr>
                                      <p:to>
                                        <p:strVal val="visible"/>
                                      </p:to>
                                    </p:set>
                                    <p:anim calcmode="lin" valueType="num">
                                      <p:cBhvr>
                                        <p:cTn id="28"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 calcmode="lin" valueType="num">
                                      <p:cBhvr>
                                        <p:cTn id="35"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7" dur="500"/>
                                        <p:tgtEl>
                                          <p:spTgt spid="1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 calcmode="lin" valueType="num">
                                      <p:cBhvr>
                                        <p:cTn id="42"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43"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44" dur="500"/>
                                        <p:tgtEl>
                                          <p:spTgt spid="9">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p:cTn id="49"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9">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 calcmode="lin" valueType="num">
                                      <p:cBhvr>
                                        <p:cTn id="56"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6CC09F-7383-3A4C-555C-35DA0BB4B76E}"/>
              </a:ext>
            </a:extLst>
          </p:cNvPr>
          <p:cNvSpPr>
            <a:spLocks noGrp="1"/>
          </p:cNvSpPr>
          <p:nvPr>
            <p:ph type="title"/>
          </p:nvPr>
        </p:nvSpPr>
        <p:spPr>
          <a:xfrm>
            <a:off x="1165412" y="179294"/>
            <a:ext cx="9628094" cy="1165412"/>
          </a:xfrm>
        </p:spPr>
        <p:txBody>
          <a:bodyPr>
            <a:normAutofit/>
          </a:bodyPr>
          <a:lstStyle/>
          <a:p>
            <a:pPr algn="ctr"/>
            <a:r>
              <a:rPr lang="en-US" sz="6600" dirty="0"/>
              <a:t>Man Has A CHOICE!</a:t>
            </a:r>
          </a:p>
        </p:txBody>
      </p:sp>
      <p:sp>
        <p:nvSpPr>
          <p:cNvPr id="6" name="Content Placeholder 5">
            <a:extLst>
              <a:ext uri="{FF2B5EF4-FFF2-40B4-BE49-F238E27FC236}">
                <a16:creationId xmlns:a16="http://schemas.microsoft.com/office/drawing/2014/main" id="{9BE7E655-DBBE-1E38-D543-EB34028F2F2B}"/>
              </a:ext>
            </a:extLst>
          </p:cNvPr>
          <p:cNvSpPr>
            <a:spLocks noGrp="1"/>
          </p:cNvSpPr>
          <p:nvPr>
            <p:ph sz="half" idx="1"/>
          </p:nvPr>
        </p:nvSpPr>
        <p:spPr>
          <a:xfrm>
            <a:off x="1165412" y="1272988"/>
            <a:ext cx="9628094" cy="5070848"/>
          </a:xfrm>
        </p:spPr>
        <p:txBody>
          <a:bodyPr>
            <a:normAutofit lnSpcReduction="10000"/>
          </a:bodyPr>
          <a:lstStyle/>
          <a:p>
            <a:r>
              <a:rPr lang="en-US" sz="3600" dirty="0"/>
              <a:t>Of Worrying and Fretting about Problems and Trials of This Life….</a:t>
            </a:r>
          </a:p>
          <a:p>
            <a:r>
              <a:rPr lang="en-US" sz="3600" dirty="0"/>
              <a:t>OR Believing God and Trusting in His Promises!</a:t>
            </a:r>
          </a:p>
          <a:p>
            <a:r>
              <a:rPr lang="en-US" sz="3600" dirty="0"/>
              <a:t>Thus Having TRUE PEACE OF MIND!</a:t>
            </a:r>
          </a:p>
          <a:p>
            <a:r>
              <a:rPr lang="en-US" sz="3600" dirty="0"/>
              <a:t>Hebrews 13:5,6  “He Himself has said, I will never leave you nor forsake you.”</a:t>
            </a:r>
          </a:p>
          <a:p>
            <a:r>
              <a:rPr lang="en-US" sz="3600" dirty="0"/>
              <a:t>Revelation 21:8 “the second death”</a:t>
            </a:r>
          </a:p>
        </p:txBody>
      </p:sp>
    </p:spTree>
    <p:extLst>
      <p:ext uri="{BB962C8B-B14F-4D97-AF65-F5344CB8AC3E}">
        <p14:creationId xmlns:p14="http://schemas.microsoft.com/office/powerpoint/2010/main" val="44457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p:cTn id="21"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 calcmode="lin" valueType="num">
                                      <p:cBhvr>
                                        <p:cTn id="28"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 calcmode="lin" valueType="num">
                                      <p:cBhvr>
                                        <p:cTn id="35"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6">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 calcmode="lin" valueType="num">
                                      <p:cBhvr>
                                        <p:cTn id="42"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2770094" y="119032"/>
            <a:ext cx="69386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7:13,14</a:t>
            </a:r>
          </a:p>
        </p:txBody>
      </p:sp>
      <p:sp>
        <p:nvSpPr>
          <p:cNvPr id="6" name="Rectangle 5">
            <a:extLst>
              <a:ext uri="{FF2B5EF4-FFF2-40B4-BE49-F238E27FC236}">
                <a16:creationId xmlns:a16="http://schemas.microsoft.com/office/drawing/2014/main" id="{4E01B6F4-C289-F73C-2AFC-2D8DDE8E82B6}"/>
              </a:ext>
            </a:extLst>
          </p:cNvPr>
          <p:cNvSpPr/>
          <p:nvPr/>
        </p:nvSpPr>
        <p:spPr>
          <a:xfrm>
            <a:off x="2770094" y="794327"/>
            <a:ext cx="69386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VERY DIFFERENT WAYS</a:t>
            </a:r>
          </a:p>
        </p:txBody>
      </p:sp>
      <p:sp>
        <p:nvSpPr>
          <p:cNvPr id="9" name="TextBox 8">
            <a:extLst>
              <a:ext uri="{FF2B5EF4-FFF2-40B4-BE49-F238E27FC236}">
                <a16:creationId xmlns:a16="http://schemas.microsoft.com/office/drawing/2014/main" id="{738DD07E-7F6A-1E86-627A-8A8237A5D328}"/>
              </a:ext>
            </a:extLst>
          </p:cNvPr>
          <p:cNvSpPr txBox="1"/>
          <p:nvPr/>
        </p:nvSpPr>
        <p:spPr>
          <a:xfrm>
            <a:off x="6849341" y="1607189"/>
            <a:ext cx="5073718" cy="4437497"/>
          </a:xfrm>
          <a:prstGeom prst="rect">
            <a:avLst/>
          </a:prstGeom>
          <a:noFill/>
        </p:spPr>
        <p:txBody>
          <a:bodyPr wrap="square">
            <a:spAutoFit/>
          </a:bodyPr>
          <a:lstStyle/>
          <a:p>
            <a:pPr>
              <a:lnSpc>
                <a:spcPct val="150000"/>
              </a:lnSpc>
            </a:pPr>
            <a:r>
              <a:rPr lang="en-US" sz="3200" u="sng" dirty="0"/>
              <a:t>WIDE &amp; BROAD</a:t>
            </a:r>
          </a:p>
          <a:p>
            <a:pPr>
              <a:lnSpc>
                <a:spcPct val="150000"/>
              </a:lnSpc>
            </a:pPr>
            <a:r>
              <a:rPr lang="en-US" sz="3200" dirty="0"/>
              <a:t>A Busy Street</a:t>
            </a:r>
          </a:p>
          <a:p>
            <a:pPr>
              <a:lnSpc>
                <a:spcPct val="150000"/>
              </a:lnSpc>
            </a:pPr>
            <a:r>
              <a:rPr lang="en-US" sz="3200" dirty="0"/>
              <a:t>2 Peter 2:1,2 “many will follow their destructive ways”</a:t>
            </a:r>
          </a:p>
          <a:p>
            <a:pPr>
              <a:lnSpc>
                <a:spcPct val="150000"/>
              </a:lnSpc>
            </a:pPr>
            <a:r>
              <a:rPr lang="en-US" sz="3200" dirty="0"/>
              <a:t>Many will travel this route!</a:t>
            </a:r>
          </a:p>
        </p:txBody>
      </p:sp>
      <p:sp>
        <p:nvSpPr>
          <p:cNvPr id="10" name="TextBox 9">
            <a:extLst>
              <a:ext uri="{FF2B5EF4-FFF2-40B4-BE49-F238E27FC236}">
                <a16:creationId xmlns:a16="http://schemas.microsoft.com/office/drawing/2014/main" id="{A1851E58-FAF0-16CF-83A0-74DAF213BF9F}"/>
              </a:ext>
            </a:extLst>
          </p:cNvPr>
          <p:cNvSpPr txBox="1"/>
          <p:nvPr/>
        </p:nvSpPr>
        <p:spPr>
          <a:xfrm>
            <a:off x="806161" y="1718801"/>
            <a:ext cx="4655127" cy="2221506"/>
          </a:xfrm>
          <a:prstGeom prst="rect">
            <a:avLst/>
          </a:prstGeom>
          <a:noFill/>
        </p:spPr>
        <p:txBody>
          <a:bodyPr wrap="square">
            <a:spAutoFit/>
          </a:bodyPr>
          <a:lstStyle/>
          <a:p>
            <a:pPr>
              <a:lnSpc>
                <a:spcPct val="150000"/>
              </a:lnSpc>
            </a:pPr>
            <a:r>
              <a:rPr lang="en-US" sz="3200" u="sng" dirty="0">
                <a:solidFill>
                  <a:schemeClr val="bg1"/>
                </a:solidFill>
              </a:rPr>
              <a:t>STRAIGHT &amp; NARROW</a:t>
            </a:r>
          </a:p>
          <a:p>
            <a:pPr>
              <a:lnSpc>
                <a:spcPct val="150000"/>
              </a:lnSpc>
            </a:pPr>
            <a:r>
              <a:rPr lang="en-US" sz="3200" dirty="0">
                <a:solidFill>
                  <a:schemeClr val="bg1"/>
                </a:solidFill>
              </a:rPr>
              <a:t>One WAY – John 14:6</a:t>
            </a:r>
          </a:p>
          <a:p>
            <a:pPr>
              <a:lnSpc>
                <a:spcPct val="150000"/>
              </a:lnSpc>
            </a:pPr>
            <a:r>
              <a:rPr lang="en-US" sz="3200" dirty="0">
                <a:solidFill>
                  <a:schemeClr val="bg1"/>
                </a:solidFill>
              </a:rPr>
              <a:t>Hard to travel, Few find it</a:t>
            </a:r>
          </a:p>
        </p:txBody>
      </p:sp>
    </p:spTree>
    <p:extLst>
      <p:ext uri="{BB962C8B-B14F-4D97-AF65-F5344CB8AC3E}">
        <p14:creationId xmlns:p14="http://schemas.microsoft.com/office/powerpoint/2010/main" val="40280716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 calcmode="lin" valueType="num">
                                      <p:cBhvr>
                                        <p:cTn id="2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0">
                                            <p:txEl>
                                              <p:pRg st="1" end="1"/>
                                            </p:txEl>
                                          </p:spTgt>
                                        </p:tgtEl>
                                        <p:attrNameLst>
                                          <p:attrName>style.visibility</p:attrName>
                                        </p:attrNameLst>
                                      </p:cBhvr>
                                      <p:to>
                                        <p:strVal val="visible"/>
                                      </p:to>
                                    </p:set>
                                    <p:anim calcmode="lin" valueType="num">
                                      <p:cBhvr>
                                        <p:cTn id="34"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5"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6" dur="500"/>
                                        <p:tgtEl>
                                          <p:spTgt spid="10">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 calcmode="lin" valueType="num">
                                      <p:cBhvr>
                                        <p:cTn id="41"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43" dur="500"/>
                                        <p:tgtEl>
                                          <p:spTgt spid="10">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9">
                                            <p:txEl>
                                              <p:pRg st="1" end="1"/>
                                            </p:txEl>
                                          </p:spTgt>
                                        </p:tgtEl>
                                        <p:attrNameLst>
                                          <p:attrName>style.visibility</p:attrName>
                                        </p:attrNameLst>
                                      </p:cBhvr>
                                      <p:to>
                                        <p:strVal val="visible"/>
                                      </p:to>
                                    </p:set>
                                    <p:anim calcmode="lin" valueType="num">
                                      <p:cBhvr>
                                        <p:cTn id="48"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9"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50" dur="500"/>
                                        <p:tgtEl>
                                          <p:spTgt spid="9">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9">
                                            <p:txEl>
                                              <p:pRg st="2" end="2"/>
                                            </p:txEl>
                                          </p:spTgt>
                                        </p:tgtEl>
                                        <p:attrNameLst>
                                          <p:attrName>style.visibility</p:attrName>
                                        </p:attrNameLst>
                                      </p:cBhvr>
                                      <p:to>
                                        <p:strVal val="visible"/>
                                      </p:to>
                                    </p:set>
                                    <p:anim calcmode="lin" valueType="num">
                                      <p:cBhvr>
                                        <p:cTn id="55"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7" dur="500"/>
                                        <p:tgtEl>
                                          <p:spTgt spid="9">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9">
                                            <p:txEl>
                                              <p:pRg st="3" end="3"/>
                                            </p:txEl>
                                          </p:spTgt>
                                        </p:tgtEl>
                                        <p:attrNameLst>
                                          <p:attrName>style.visibility</p:attrName>
                                        </p:attrNameLst>
                                      </p:cBhvr>
                                      <p:to>
                                        <p:strVal val="visible"/>
                                      </p:to>
                                    </p:set>
                                    <p:anim calcmode="lin" valueType="num">
                                      <p:cBhvr>
                                        <p:cTn id="62"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63"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64"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9B3345-1182-64D5-0826-31CBE11A9DD6}"/>
              </a:ext>
            </a:extLst>
          </p:cNvPr>
          <p:cNvSpPr>
            <a:spLocks noGrp="1"/>
          </p:cNvSpPr>
          <p:nvPr>
            <p:ph type="pic" sz="quarter" idx="13"/>
          </p:nvPr>
        </p:nvSpPr>
        <p:spPr>
          <a:solidFill>
            <a:schemeClr val="tx1"/>
          </a:solidFill>
        </p:spPr>
        <p:txBody>
          <a:bodyPr>
            <a:normAutofit/>
          </a:bodyPr>
          <a:lstStyle/>
          <a:p>
            <a:endParaRPr lang="en-US" sz="3200" dirty="0">
              <a:solidFill>
                <a:schemeClr val="bg1">
                  <a:alpha val="60000"/>
                </a:schemeClr>
              </a:solidFill>
            </a:endParaRPr>
          </a:p>
          <a:p>
            <a:endParaRPr lang="en-US" sz="3200" dirty="0">
              <a:solidFill>
                <a:schemeClr val="bg1">
                  <a:alpha val="60000"/>
                </a:schemeClr>
              </a:solidFill>
            </a:endParaRPr>
          </a:p>
          <a:p>
            <a:pPr algn="l"/>
            <a:r>
              <a:rPr lang="en-US" sz="3200" dirty="0">
                <a:latin typeface="+mj-lt"/>
              </a:rPr>
              <a:t>WHAT</a:t>
            </a:r>
          </a:p>
        </p:txBody>
      </p:sp>
      <p:sp>
        <p:nvSpPr>
          <p:cNvPr id="5" name="Rectangle 4">
            <a:extLst>
              <a:ext uri="{FF2B5EF4-FFF2-40B4-BE49-F238E27FC236}">
                <a16:creationId xmlns:a16="http://schemas.microsoft.com/office/drawing/2014/main" id="{10EDFB30-8139-ADCE-4DE3-92A27B780192}"/>
              </a:ext>
            </a:extLst>
          </p:cNvPr>
          <p:cNvSpPr/>
          <p:nvPr/>
        </p:nvSpPr>
        <p:spPr>
          <a:xfrm>
            <a:off x="3108613" y="119032"/>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Matthew 7:24-27</a:t>
            </a:r>
          </a:p>
        </p:txBody>
      </p:sp>
      <p:sp>
        <p:nvSpPr>
          <p:cNvPr id="6" name="Rectangle 5">
            <a:extLst>
              <a:ext uri="{FF2B5EF4-FFF2-40B4-BE49-F238E27FC236}">
                <a16:creationId xmlns:a16="http://schemas.microsoft.com/office/drawing/2014/main" id="{4E01B6F4-C289-F73C-2AFC-2D8DDE8E82B6}"/>
              </a:ext>
            </a:extLst>
          </p:cNvPr>
          <p:cNvSpPr/>
          <p:nvPr/>
        </p:nvSpPr>
        <p:spPr>
          <a:xfrm>
            <a:off x="3114168" y="794327"/>
            <a:ext cx="6243782" cy="67529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dirty="0"/>
              <a:t>TWO TYPES OF BUILDERS</a:t>
            </a:r>
          </a:p>
        </p:txBody>
      </p:sp>
      <p:sp>
        <p:nvSpPr>
          <p:cNvPr id="9" name="TextBox 8">
            <a:extLst>
              <a:ext uri="{FF2B5EF4-FFF2-40B4-BE49-F238E27FC236}">
                <a16:creationId xmlns:a16="http://schemas.microsoft.com/office/drawing/2014/main" id="{738DD07E-7F6A-1E86-627A-8A8237A5D328}"/>
              </a:ext>
            </a:extLst>
          </p:cNvPr>
          <p:cNvSpPr txBox="1"/>
          <p:nvPr/>
        </p:nvSpPr>
        <p:spPr>
          <a:xfrm>
            <a:off x="6849341" y="1607189"/>
            <a:ext cx="5073718" cy="5509200"/>
          </a:xfrm>
          <a:prstGeom prst="rect">
            <a:avLst/>
          </a:prstGeom>
          <a:noFill/>
        </p:spPr>
        <p:txBody>
          <a:bodyPr wrap="square">
            <a:spAutoFit/>
          </a:bodyPr>
          <a:lstStyle/>
          <a:p>
            <a:r>
              <a:rPr lang="en-US" sz="3200" u="sng" dirty="0"/>
              <a:t>SAND</a:t>
            </a:r>
          </a:p>
          <a:p>
            <a:r>
              <a:rPr lang="en-US" sz="3200" dirty="0"/>
              <a:t>“Foolish man”</a:t>
            </a:r>
          </a:p>
          <a:p>
            <a:r>
              <a:rPr lang="en-US" sz="3200" dirty="0"/>
              <a:t>2 Thessalonians 1:8,9 "vengeance on those who do not know God, and on those who do not obey the gospel of our Lord Jesus Christ.  …punished with everlasting destruction from the presence of the Lord”</a:t>
            </a:r>
          </a:p>
          <a:p>
            <a:endParaRPr lang="en-US" sz="3200" dirty="0"/>
          </a:p>
        </p:txBody>
      </p:sp>
      <p:sp>
        <p:nvSpPr>
          <p:cNvPr id="10" name="TextBox 9">
            <a:extLst>
              <a:ext uri="{FF2B5EF4-FFF2-40B4-BE49-F238E27FC236}">
                <a16:creationId xmlns:a16="http://schemas.microsoft.com/office/drawing/2014/main" id="{A1851E58-FAF0-16CF-83A0-74DAF213BF9F}"/>
              </a:ext>
            </a:extLst>
          </p:cNvPr>
          <p:cNvSpPr txBox="1"/>
          <p:nvPr/>
        </p:nvSpPr>
        <p:spPr>
          <a:xfrm>
            <a:off x="581891" y="1607189"/>
            <a:ext cx="4655127" cy="3539430"/>
          </a:xfrm>
          <a:prstGeom prst="rect">
            <a:avLst/>
          </a:prstGeom>
          <a:noFill/>
        </p:spPr>
        <p:txBody>
          <a:bodyPr wrap="square">
            <a:spAutoFit/>
          </a:bodyPr>
          <a:lstStyle/>
          <a:p>
            <a:r>
              <a:rPr lang="en-US" sz="3200" u="sng" dirty="0">
                <a:solidFill>
                  <a:schemeClr val="bg1"/>
                </a:solidFill>
              </a:rPr>
              <a:t>BEDROCK</a:t>
            </a:r>
          </a:p>
          <a:p>
            <a:r>
              <a:rPr lang="en-US" sz="3200" dirty="0">
                <a:solidFill>
                  <a:schemeClr val="bg1"/>
                </a:solidFill>
              </a:rPr>
              <a:t>“Wise man”</a:t>
            </a:r>
          </a:p>
          <a:p>
            <a:r>
              <a:rPr lang="en-US" sz="3200" dirty="0">
                <a:solidFill>
                  <a:schemeClr val="bg1"/>
                </a:solidFill>
              </a:rPr>
              <a:t>Hebrews 5:9 “He became the author of eternal salvation to all who obey Him.”</a:t>
            </a:r>
          </a:p>
          <a:p>
            <a:endParaRPr lang="en-US" sz="3200" dirty="0">
              <a:solidFill>
                <a:schemeClr val="bg1"/>
              </a:solidFill>
            </a:endParaRPr>
          </a:p>
        </p:txBody>
      </p:sp>
    </p:spTree>
    <p:extLst>
      <p:ext uri="{BB962C8B-B14F-4D97-AF65-F5344CB8AC3E}">
        <p14:creationId xmlns:p14="http://schemas.microsoft.com/office/powerpoint/2010/main" val="9467303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 calcmode="lin" valueType="num">
                                      <p:cBhvr>
                                        <p:cTn id="2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0">
                                            <p:txEl>
                                              <p:pRg st="1" end="1"/>
                                            </p:txEl>
                                          </p:spTgt>
                                        </p:tgtEl>
                                        <p:attrNameLst>
                                          <p:attrName>style.visibility</p:attrName>
                                        </p:attrNameLst>
                                      </p:cBhvr>
                                      <p:to>
                                        <p:strVal val="visible"/>
                                      </p:to>
                                    </p:set>
                                    <p:anim calcmode="lin" valueType="num">
                                      <p:cBhvr>
                                        <p:cTn id="34"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5"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6" dur="500"/>
                                        <p:tgtEl>
                                          <p:spTgt spid="10">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 calcmode="lin" valueType="num">
                                      <p:cBhvr>
                                        <p:cTn id="41"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43" dur="500"/>
                                        <p:tgtEl>
                                          <p:spTgt spid="10">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9">
                                            <p:txEl>
                                              <p:pRg st="1" end="1"/>
                                            </p:txEl>
                                          </p:spTgt>
                                        </p:tgtEl>
                                        <p:attrNameLst>
                                          <p:attrName>style.visibility</p:attrName>
                                        </p:attrNameLst>
                                      </p:cBhvr>
                                      <p:to>
                                        <p:strVal val="visible"/>
                                      </p:to>
                                    </p:set>
                                    <p:anim calcmode="lin" valueType="num">
                                      <p:cBhvr>
                                        <p:cTn id="48"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9"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50" dur="500"/>
                                        <p:tgtEl>
                                          <p:spTgt spid="9">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9">
                                            <p:txEl>
                                              <p:pRg st="2" end="2"/>
                                            </p:txEl>
                                          </p:spTgt>
                                        </p:tgtEl>
                                        <p:attrNameLst>
                                          <p:attrName>style.visibility</p:attrName>
                                        </p:attrNameLst>
                                      </p:cBhvr>
                                      <p:to>
                                        <p:strVal val="visible"/>
                                      </p:to>
                                    </p:set>
                                    <p:anim calcmode="lin" valueType="num">
                                      <p:cBhvr>
                                        <p:cTn id="55"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descr="Data Points Digital background">
            <a:extLst>
              <a:ext uri="{FF2B5EF4-FFF2-40B4-BE49-F238E27FC236}">
                <a16:creationId xmlns:a16="http://schemas.microsoft.com/office/drawing/2014/main" id="{1358CD3B-43A8-5BF7-2E60-B0563F068D11}"/>
              </a:ext>
            </a:extLst>
          </p:cNvPr>
          <p:cNvPicPr>
            <a:picLocks noGrp="1" noChangeAspect="1"/>
          </p:cNvPicPr>
          <p:nvPr>
            <p:ph type="pic" sz="quarter" idx="13"/>
          </p:nvPr>
        </p:nvPicPr>
        <p:blipFill>
          <a:blip r:embed="rId3">
            <a:alphaModFix amt="45000"/>
            <a:extLst>
              <a:ext uri="{28A0092B-C50C-407E-A947-70E740481C1C}">
                <a14:useLocalDpi xmlns:a14="http://schemas.microsoft.com/office/drawing/2010/main" val="0"/>
              </a:ext>
            </a:extLst>
          </a:blip>
          <a:srcRect/>
          <a:stretch/>
        </p:blipFill>
        <p:spPr>
          <a:xfrm>
            <a:off x="0" y="-80683"/>
            <a:ext cx="12192000" cy="6858000"/>
          </a:xfrm>
        </p:spPr>
      </p:pic>
      <p:sp>
        <p:nvSpPr>
          <p:cNvPr id="7" name="Title 6">
            <a:extLst>
              <a:ext uri="{FF2B5EF4-FFF2-40B4-BE49-F238E27FC236}">
                <a16:creationId xmlns:a16="http://schemas.microsoft.com/office/drawing/2014/main" id="{8A84D4AF-8D29-5A55-F3F8-1E928E3B08FF}"/>
              </a:ext>
            </a:extLst>
          </p:cNvPr>
          <p:cNvSpPr>
            <a:spLocks noGrp="1"/>
          </p:cNvSpPr>
          <p:nvPr>
            <p:ph type="ctrTitle"/>
          </p:nvPr>
        </p:nvSpPr>
        <p:spPr>
          <a:xfrm>
            <a:off x="1524000" y="272935"/>
            <a:ext cx="9144000" cy="2317865"/>
          </a:xfrm>
        </p:spPr>
        <p:txBody>
          <a:bodyPr/>
          <a:lstStyle/>
          <a:p>
            <a:r>
              <a:rPr lang="en-US" sz="8000" dirty="0"/>
              <a:t>Which One Are YOU?</a:t>
            </a:r>
          </a:p>
        </p:txBody>
      </p:sp>
      <p:sp>
        <p:nvSpPr>
          <p:cNvPr id="2" name="TextBox 1">
            <a:extLst>
              <a:ext uri="{FF2B5EF4-FFF2-40B4-BE49-F238E27FC236}">
                <a16:creationId xmlns:a16="http://schemas.microsoft.com/office/drawing/2014/main" id="{90A565E9-3C5F-493A-5C09-0A6CDEC6116B}"/>
              </a:ext>
            </a:extLst>
          </p:cNvPr>
          <p:cNvSpPr txBox="1"/>
          <p:nvPr/>
        </p:nvSpPr>
        <p:spPr>
          <a:xfrm>
            <a:off x="1685365" y="2501153"/>
            <a:ext cx="8695764" cy="3385542"/>
          </a:xfrm>
          <a:prstGeom prst="rect">
            <a:avLst/>
          </a:prstGeom>
          <a:noFill/>
        </p:spPr>
        <p:txBody>
          <a:bodyPr wrap="square" rtlCol="0">
            <a:spAutoFit/>
          </a:bodyPr>
          <a:lstStyle/>
          <a:p>
            <a:pPr algn="ctr"/>
            <a:r>
              <a:rPr lang="en-US" sz="4000" dirty="0"/>
              <a:t>Difference Between Eternal Salvation and Eternal Condemnation</a:t>
            </a:r>
          </a:p>
          <a:p>
            <a:pPr algn="ctr"/>
            <a:r>
              <a:rPr lang="en-US" sz="4000" dirty="0"/>
              <a:t>And We All Have One or The Other Someday!</a:t>
            </a:r>
          </a:p>
          <a:p>
            <a:pPr algn="ctr"/>
            <a:r>
              <a:rPr lang="en-US" sz="5400" b="1" i="1" dirty="0">
                <a:effectLst>
                  <a:outerShdw blurRad="38100" dist="38100" dir="2700000" algn="tl">
                    <a:srgbClr val="000000">
                      <a:alpha val="43137"/>
                    </a:srgbClr>
                  </a:outerShdw>
                </a:effectLst>
              </a:rPr>
              <a:t>Which Will It Be For YOU?</a:t>
            </a:r>
          </a:p>
        </p:txBody>
      </p:sp>
    </p:spTree>
    <p:extLst>
      <p:ext uri="{BB962C8B-B14F-4D97-AF65-F5344CB8AC3E}">
        <p14:creationId xmlns:p14="http://schemas.microsoft.com/office/powerpoint/2010/main" val="25038559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 calcmode="lin" valueType="num">
                                      <p:cBhvr>
                                        <p:cTn id="20"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p:cTn id="2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
                                            <p:txEl>
                                              <p:pRg st="2" end="2"/>
                                            </p:txEl>
                                          </p:spTgt>
                                        </p:tgtEl>
                                        <p:attrNameLst>
                                          <p:attrName>style.visibility</p:attrName>
                                        </p:attrNameLst>
                                      </p:cBhvr>
                                      <p:to>
                                        <p:strVal val="visible"/>
                                      </p:to>
                                    </p:set>
                                    <p:anim calcmode="lin" valueType="num">
                                      <p:cBhvr>
                                        <p:cTn id="3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2F49CD38-5B57-4682-9FCE-B9174068D0AE}">
  <ds:schemaRefs>
    <ds:schemaRef ds:uri="http://schemas.microsoft.com/sharepoint/v3/contenttype/forms"/>
  </ds:schemaRefs>
</ds:datastoreItem>
</file>

<file path=customXml/itemProps2.xml><?xml version="1.0" encoding="utf-8"?>
<ds:datastoreItem xmlns:ds="http://schemas.openxmlformats.org/officeDocument/2006/customXml" ds:itemID="{797783A8-901D-4F73-81D7-AA6841BEB3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342EE1-43E5-4AFB-895D-B61B9656DC14}">
  <ds:schemaRefs>
    <ds:schemaRef ds:uri="http://schemas.microsoft.com/office/2006/documentManagement/types"/>
    <ds:schemaRef ds:uri="http://schemas.microsoft.com/sharepoint/v3"/>
    <ds:schemaRef ds:uri="http://purl.org/dc/dcmitype/"/>
    <ds:schemaRef ds:uri="http://purl.org/dc/elements/1.1/"/>
    <ds:schemaRef ds:uri="http://purl.org/dc/terms/"/>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230e9df3-be65-4c73-a93b-d1236ebd677e"/>
    <ds:schemaRef ds:uri="16c05727-aa75-4e4a-9b5f-8a80a1165891"/>
    <ds:schemaRef ds:uri="71af3243-3dd4-4a8d-8c0d-dd76da1f02a5"/>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{BD081D52-6659-4076-B754-3EEB2A0D9586}tf33713516_win32</Template>
  <TotalTime>179</TotalTime>
  <Words>764</Words>
  <Application>Microsoft Office PowerPoint</Application>
  <PresentationFormat>Widescreen</PresentationFormat>
  <Paragraphs>120</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Gill Sans MT</vt:lpstr>
      <vt:lpstr>Walbaum Display</vt:lpstr>
      <vt:lpstr>3DFloatVTI</vt:lpstr>
      <vt:lpstr>PowerPoint Presentation</vt:lpstr>
      <vt:lpstr>Matthew 5:1-12</vt:lpstr>
      <vt:lpstr>A Sermon Of Contrasts</vt:lpstr>
      <vt:lpstr>PowerPoint Presentation</vt:lpstr>
      <vt:lpstr>He Was Doing Precisely What Moses SAID He Would Do!</vt:lpstr>
      <vt:lpstr>PowerPoint Presentation</vt:lpstr>
      <vt:lpstr>Many Were More Concerned About MEN than GOD!</vt:lpstr>
      <vt:lpstr>PowerPoint Presentation</vt:lpstr>
      <vt:lpstr>PowerPoint Presentation</vt:lpstr>
      <vt:lpstr>PowerPoint Presentation</vt:lpstr>
      <vt:lpstr>Man Has A CHOICE!</vt:lpstr>
      <vt:lpstr>PowerPoint Presentation</vt:lpstr>
      <vt:lpstr>PowerPoint Presentation</vt:lpstr>
      <vt:lpstr>Which One Are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21</cp:revision>
  <dcterms:created xsi:type="dcterms:W3CDTF">2024-09-06T20:56:57Z</dcterms:created>
  <dcterms:modified xsi:type="dcterms:W3CDTF">2024-09-06T23:56:03Z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